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6" r:id="rId4"/>
    <p:sldId id="258" r:id="rId5"/>
    <p:sldId id="265" r:id="rId6"/>
    <p:sldId id="263" r:id="rId7"/>
    <p:sldId id="259" r:id="rId8"/>
    <p:sldId id="260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67" r:id="rId17"/>
    <p:sldId id="275" r:id="rId18"/>
    <p:sldId id="276" r:id="rId19"/>
    <p:sldId id="278" r:id="rId20"/>
    <p:sldId id="279" r:id="rId21"/>
    <p:sldId id="280" r:id="rId22"/>
    <p:sldId id="281" r:id="rId23"/>
    <p:sldId id="282" r:id="rId24"/>
    <p:sldId id="283" r:id="rId25"/>
    <p:sldId id="262" r:id="rId26"/>
    <p:sldId id="261" r:id="rId27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Nasalization Rg" panose="020B0604020202020204" pitchFamily="34" charset="0"/>
      <p:regular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ura Katterine Zapata Rendon" initials="LKZR" lastIdx="1" clrIdx="0">
    <p:extLst>
      <p:ext uri="{19B8F6BF-5375-455C-9EA6-DF929625EA0E}">
        <p15:presenceInfo xmlns:p15="http://schemas.microsoft.com/office/powerpoint/2012/main" userId="1b2c1b2ade98c2c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3D15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17T08:38:47.883" idx="1">
    <p:pos x="10" y="10"/>
    <p:text>¿Qué es Dart y por qué Dart?</p:text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848831-2BEF-46B1-A3F4-BF12D34FC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C89F04F-7F26-43E2-9B4B-6953CB3A37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EC52F5-12FF-4692-AA3A-C66FA64EE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9921E-C959-4113-BA81-4DAA2C9C0E73}" type="datetimeFigureOut">
              <a:rPr lang="es-CO" smtClean="0"/>
              <a:t>17/10/2021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18D114-AA38-408B-9A9A-F1E15E7AD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8507FE-9707-4961-8D5F-0195CD0F4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B308-2036-494D-BA61-747D5A8E54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55636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C8AF86-3729-4926-B8BF-66CC5129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E6F30F5-F827-403D-A2D3-EFE468EDDC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E621B7-D003-453D-A0FF-F4F2CCA64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9921E-C959-4113-BA81-4DAA2C9C0E73}" type="datetimeFigureOut">
              <a:rPr lang="es-CO" smtClean="0"/>
              <a:t>17/10/2021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A18A68-C7A8-45DF-932A-EBDE1326C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1CE9AE4-4F05-48AB-9578-22BC94DE1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B308-2036-494D-BA61-747D5A8E54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65500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000DD9A-CC76-4D38-81A6-0D6702FE23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438096A-325B-408F-892F-84A1D018A5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10F98D-DED9-4DE4-8197-95AA8A69B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9921E-C959-4113-BA81-4DAA2C9C0E73}" type="datetimeFigureOut">
              <a:rPr lang="es-CO" smtClean="0"/>
              <a:t>17/10/2021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A5347B-D30F-4CA9-9802-1F3484330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243A724-360F-49CA-AC22-AF064C4CE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B308-2036-494D-BA61-747D5A8E54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40283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75F00-1EFE-4A05-9883-A545ADD5F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A70530-6DBE-400D-9A95-0F148D448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F0D405-358B-4FFD-ADC2-F4EA24EA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9921E-C959-4113-BA81-4DAA2C9C0E73}" type="datetimeFigureOut">
              <a:rPr lang="es-CO" smtClean="0"/>
              <a:t>17/10/2021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8DD3637-290F-4AC1-A334-32569FA14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5905C0-2164-457E-A4EB-5565B13BE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B308-2036-494D-BA61-747D5A8E54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16769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47C220-A85D-4184-8175-51F865E5F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A5D8791-BF15-489A-8BA9-E93CA30E4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C846D1-BD77-4A46-9ADF-4E6AD4250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9921E-C959-4113-BA81-4DAA2C9C0E73}" type="datetimeFigureOut">
              <a:rPr lang="es-CO" smtClean="0"/>
              <a:t>17/10/2021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8CCCC9-83D9-4234-B02D-EC412CB54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7C48AC1-CBDD-4CD8-A84E-4272A3C02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B308-2036-494D-BA61-747D5A8E54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31424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6B5FD5-A082-4448-AE25-37236F722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EEC9DA-B9CC-457A-8D17-D22FA2EB81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AB6292E-DD2F-4B3D-AEAE-EEB308014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1F0427B-11BB-4513-8D6A-2B06E3A90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9921E-C959-4113-BA81-4DAA2C9C0E73}" type="datetimeFigureOut">
              <a:rPr lang="es-CO" smtClean="0"/>
              <a:t>17/10/2021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8DB0268-8236-4BE5-A104-FB0DFCCF2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04C7040-FDAE-43CB-B9E7-4E8206D69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B308-2036-494D-BA61-747D5A8E54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92923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4D5B8A-C5CB-43C7-B49F-FDA690140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0069009-D238-41A0-B4E0-7926F1B07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FF60197-A5BB-43F9-8642-6B851DFDD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15B5C6E-A66D-4977-AED3-5A2EC167A0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979CE24-A6BF-424C-B456-411F038314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65576E3-058B-439C-B531-997B2B1BB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9921E-C959-4113-BA81-4DAA2C9C0E73}" type="datetimeFigureOut">
              <a:rPr lang="es-CO" smtClean="0"/>
              <a:t>17/10/2021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0F3D44C-EF0E-44FE-902E-835E91F5B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C07C753-7B93-413D-A2DD-C8766C43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B308-2036-494D-BA61-747D5A8E54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52664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B56337-D136-46DB-A0FD-A3D2560A3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B8E6867-D375-4E01-8104-ED458CBB6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9921E-C959-4113-BA81-4DAA2C9C0E73}" type="datetimeFigureOut">
              <a:rPr lang="es-CO" smtClean="0"/>
              <a:t>17/10/2021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94FC6B5-B5D9-427E-B144-265D86AF1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C708A47-3BBD-4671-8C85-0973093EA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B308-2036-494D-BA61-747D5A8E54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39169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B845A6F-FED7-4F16-8AE2-E72C6E202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9921E-C959-4113-BA81-4DAA2C9C0E73}" type="datetimeFigureOut">
              <a:rPr lang="es-CO" smtClean="0"/>
              <a:t>17/10/2021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B550E07-86C3-48B0-8A2A-C8AA32ED8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0F2F392-5D20-4559-B690-ABE24EB3E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B308-2036-494D-BA61-747D5A8E54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40575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69A3C9-E8EB-42BF-BDED-0C3175326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2252D7-805E-44DB-9461-060654B12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73026B-513C-4382-83AB-1014D0AF37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C9955E1-BAD5-43FF-B7C3-772D20BDB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9921E-C959-4113-BA81-4DAA2C9C0E73}" type="datetimeFigureOut">
              <a:rPr lang="es-CO" smtClean="0"/>
              <a:t>17/10/2021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DA9FC7B-3737-4C14-88AC-109DB933F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C18B345-BA29-471B-B667-89E6F2A69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B308-2036-494D-BA61-747D5A8E54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24022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DB9CE7-2175-4062-B25C-741B1B50D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81B26B0-77DA-4838-AFBA-B552B21944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4A8A68E-9763-4855-916F-9F2E8934B0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1A84A2E-44B3-456C-A551-F1FF56BCC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9921E-C959-4113-BA81-4DAA2C9C0E73}" type="datetimeFigureOut">
              <a:rPr lang="es-CO" smtClean="0"/>
              <a:t>17/10/2021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DA4E9C4-120C-4A64-9DB5-7425B4A07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0DBB012-C315-4018-9B07-1B11C4A40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B308-2036-494D-BA61-747D5A8E54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72681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03864"/>
            </a:gs>
            <a:gs pos="100000">
              <a:srgbClr val="3D1565"/>
            </a:gs>
          </a:gsLst>
          <a:lin ang="14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C81799F-F403-40F2-8E25-397F90A6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0452EA9-514C-4674-9652-DAB9C5354B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854AA1-D286-46D0-A19E-48DFCDAA2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49921E-C959-4113-BA81-4DAA2C9C0E73}" type="datetimeFigureOut">
              <a:rPr lang="es-CO" smtClean="0"/>
              <a:t>17/10/2021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A6B39A-C0EC-4637-A709-11E4A3205A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2D7BFE-0C40-4F89-9A4A-CC56CB61A5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1B308-2036-494D-BA61-747D5A8E54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70264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2.sv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pi.dart.dev/stable/2.14.4/dart-core/String-class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hyperlink" Target="https://itoo.dev/courses/1231098/lectures/27535573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@carloslopez_19744/%EF%B8%8F-fundamentos-del-lenguaje-dart-2803fa20556b" TargetMode="External"/><Relationship Id="rId5" Type="http://schemas.openxmlformats.org/officeDocument/2006/relationships/hyperlink" Target="https://api.dart.dev/stable/2.14.4/dart-core/String-class.html" TargetMode="External"/><Relationship Id="rId4" Type="http://schemas.openxmlformats.org/officeDocument/2006/relationships/hyperlink" Target="https://www.youtube.com/watch?v=5xlVP04905w&amp;ab_channel=MikeDane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svg"/><Relationship Id="rId7" Type="http://schemas.openxmlformats.org/officeDocument/2006/relationships/hyperlink" Target="https://classroom.google.com/c/NDA4Nzc0MjA4MTA0?cjc=do3dth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github.com/kattezapata/Fundamentos-de-programacion-con-Dart" TargetMode="External"/><Relationship Id="rId4" Type="http://schemas.openxmlformats.org/officeDocument/2006/relationships/hyperlink" Target="https://github.com/kattezapata/Fundamentos-de-programacion-con-Dart.gi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plit.com/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replit.com/~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F022C2-078E-40FC-B763-136901BB3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0984" y="3585681"/>
            <a:ext cx="9370032" cy="1105810"/>
          </a:xfrm>
        </p:spPr>
        <p:txBody>
          <a:bodyPr>
            <a:noAutofit/>
          </a:bodyPr>
          <a:lstStyle/>
          <a:p>
            <a:r>
              <a:rPr lang="es-MX" sz="4000" b="1" dirty="0">
                <a:solidFill>
                  <a:schemeClr val="bg1"/>
                </a:solidFill>
                <a:latin typeface="Nasalization Rg" panose="020B0604020202020204" pitchFamily="34" charset="0"/>
              </a:rPr>
              <a:t>F</a:t>
            </a:r>
            <a:r>
              <a:rPr lang="es-CO" sz="4000" b="1" dirty="0">
                <a:solidFill>
                  <a:schemeClr val="bg1"/>
                </a:solidFill>
                <a:latin typeface="Nasalization Rg" panose="020B0604020202020204" pitchFamily="34" charset="0"/>
              </a:rPr>
              <a:t>undamentos de programación con Dart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325C530-0631-4B98-84E7-7AC15677EC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2316" y="4783566"/>
            <a:ext cx="5967368" cy="1370654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Laura Katterine Zapata Rendón</a:t>
            </a:r>
          </a:p>
          <a:p>
            <a:r>
              <a:rPr lang="es-CO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Ingeniería Matemática, Universidad EAFIT</a:t>
            </a:r>
          </a:p>
          <a:p>
            <a:r>
              <a:rPr lang="es-CO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2021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70BCD754-DAD5-489E-9319-FAFA5571E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9220" y="492620"/>
            <a:ext cx="3693560" cy="293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176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F6FD75B2-A100-42FB-A05E-0D433052D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0801" y="6176963"/>
            <a:ext cx="571500" cy="454343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75FC13A5-9451-4B79-906A-0F45CA6F3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81" y="247679"/>
            <a:ext cx="10515600" cy="700277"/>
          </a:xfrm>
        </p:spPr>
        <p:txBody>
          <a:bodyPr/>
          <a:lstStyle/>
          <a:p>
            <a:r>
              <a:rPr lang="es-MX" b="1" dirty="0">
                <a:solidFill>
                  <a:schemeClr val="bg1"/>
                </a:solidFill>
                <a:latin typeface="Nasalization Rg" panose="020B0604020202020204" pitchFamily="34" charset="0"/>
              </a:rPr>
              <a:t>Variables</a:t>
            </a:r>
            <a:endParaRPr lang="es-CO" b="1" dirty="0">
              <a:solidFill>
                <a:schemeClr val="bg1"/>
              </a:solidFill>
              <a:latin typeface="Nasalization Rg" panose="020B0604020202020204" pitchFamily="34" charset="0"/>
            </a:endParaRP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67F91146-BBBB-43B5-B0DF-33390C89BC64}"/>
              </a:ext>
            </a:extLst>
          </p:cNvPr>
          <p:cNvSpPr txBox="1">
            <a:spLocks/>
          </p:cNvSpPr>
          <p:nvPr/>
        </p:nvSpPr>
        <p:spPr>
          <a:xfrm>
            <a:off x="1232453" y="1369352"/>
            <a:ext cx="9713844" cy="538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¿Qué particularidad observas en este código?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22DAAEC-691E-4B92-BB26-DE7B3A9C3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5635" y="2290461"/>
            <a:ext cx="7500730" cy="1863239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B5637BDE-2AC3-4495-99E0-1A2F3B4D03E2}"/>
              </a:ext>
            </a:extLst>
          </p:cNvPr>
          <p:cNvSpPr txBox="1">
            <a:spLocks/>
          </p:cNvSpPr>
          <p:nvPr/>
        </p:nvSpPr>
        <p:spPr>
          <a:xfrm>
            <a:off x="1239078" y="4506921"/>
            <a:ext cx="9713844" cy="538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R/ Hay información que se repite en varias ocasiones.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AE8C3C8D-FE52-4608-B33D-EC019DC5468F}"/>
              </a:ext>
            </a:extLst>
          </p:cNvPr>
          <p:cNvSpPr txBox="1">
            <a:spLocks/>
          </p:cNvSpPr>
          <p:nvPr/>
        </p:nvSpPr>
        <p:spPr>
          <a:xfrm>
            <a:off x="1044337" y="5315362"/>
            <a:ext cx="9713844" cy="538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A7B9E644-EB0F-4902-A436-93C92212C21F}"/>
              </a:ext>
            </a:extLst>
          </p:cNvPr>
          <p:cNvSpPr txBox="1">
            <a:spLocks/>
          </p:cNvSpPr>
          <p:nvPr/>
        </p:nvSpPr>
        <p:spPr>
          <a:xfrm>
            <a:off x="1232453" y="5638002"/>
            <a:ext cx="9713844" cy="538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Ahora usemos variables.</a:t>
            </a:r>
          </a:p>
        </p:txBody>
      </p:sp>
    </p:spTree>
    <p:extLst>
      <p:ext uri="{BB962C8B-B14F-4D97-AF65-F5344CB8AC3E}">
        <p14:creationId xmlns:p14="http://schemas.microsoft.com/office/powerpoint/2010/main" val="1966255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F6FD75B2-A100-42FB-A05E-0D433052D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0801" y="6176963"/>
            <a:ext cx="571500" cy="454343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75FC13A5-9451-4B79-906A-0F45CA6F3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81" y="247679"/>
            <a:ext cx="10515600" cy="700277"/>
          </a:xfrm>
        </p:spPr>
        <p:txBody>
          <a:bodyPr/>
          <a:lstStyle/>
          <a:p>
            <a:r>
              <a:rPr lang="es-MX" b="1" dirty="0">
                <a:solidFill>
                  <a:schemeClr val="bg1"/>
                </a:solidFill>
                <a:latin typeface="Nasalization Rg" panose="020B0604020202020204" pitchFamily="34" charset="0"/>
              </a:rPr>
              <a:t>Variables</a:t>
            </a:r>
            <a:endParaRPr lang="es-CO" b="1" dirty="0">
              <a:solidFill>
                <a:schemeClr val="bg1"/>
              </a:solidFill>
              <a:latin typeface="Nasalization Rg" panose="020B0604020202020204" pitchFamily="34" charset="0"/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AE8C3C8D-FE52-4608-B33D-EC019DC5468F}"/>
              </a:ext>
            </a:extLst>
          </p:cNvPr>
          <p:cNvSpPr txBox="1">
            <a:spLocks/>
          </p:cNvSpPr>
          <p:nvPr/>
        </p:nvSpPr>
        <p:spPr>
          <a:xfrm>
            <a:off x="1044337" y="5315362"/>
            <a:ext cx="9713844" cy="538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A7B9E644-EB0F-4902-A436-93C92212C21F}"/>
              </a:ext>
            </a:extLst>
          </p:cNvPr>
          <p:cNvSpPr txBox="1">
            <a:spLocks/>
          </p:cNvSpPr>
          <p:nvPr/>
        </p:nvSpPr>
        <p:spPr>
          <a:xfrm>
            <a:off x="1433819" y="5045881"/>
            <a:ext cx="9713844" cy="538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Ahora cambiemos los valores de las variables.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83904224-6C5A-4630-8984-307E63A0C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1128" y="1702303"/>
            <a:ext cx="6429743" cy="256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129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F6FD75B2-A100-42FB-A05E-0D433052D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0801" y="6176963"/>
            <a:ext cx="571500" cy="454343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75FC13A5-9451-4B79-906A-0F45CA6F3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81" y="247679"/>
            <a:ext cx="10515600" cy="700277"/>
          </a:xfrm>
        </p:spPr>
        <p:txBody>
          <a:bodyPr/>
          <a:lstStyle/>
          <a:p>
            <a:r>
              <a:rPr lang="es-MX" b="1" dirty="0">
                <a:solidFill>
                  <a:schemeClr val="bg1"/>
                </a:solidFill>
                <a:latin typeface="Nasalization Rg" panose="020B0604020202020204" pitchFamily="34" charset="0"/>
              </a:rPr>
              <a:t>Variables</a:t>
            </a:r>
            <a:endParaRPr lang="es-CO" b="1" dirty="0">
              <a:solidFill>
                <a:schemeClr val="bg1"/>
              </a:solidFill>
              <a:latin typeface="Nasalization Rg" panose="020B0604020202020204" pitchFamily="34" charset="0"/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AE8C3C8D-FE52-4608-B33D-EC019DC5468F}"/>
              </a:ext>
            </a:extLst>
          </p:cNvPr>
          <p:cNvSpPr txBox="1">
            <a:spLocks/>
          </p:cNvSpPr>
          <p:nvPr/>
        </p:nvSpPr>
        <p:spPr>
          <a:xfrm>
            <a:off x="1044337" y="5315362"/>
            <a:ext cx="9713844" cy="538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A7B9E644-EB0F-4902-A436-93C92212C21F}"/>
              </a:ext>
            </a:extLst>
          </p:cNvPr>
          <p:cNvSpPr txBox="1">
            <a:spLocks/>
          </p:cNvSpPr>
          <p:nvPr/>
        </p:nvSpPr>
        <p:spPr>
          <a:xfrm>
            <a:off x="1044337" y="1557247"/>
            <a:ext cx="10103326" cy="4473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Las </a:t>
            </a:r>
            <a:r>
              <a:rPr lang="es-MX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variables</a:t>
            </a:r>
            <a:r>
              <a:rPr lang="es-MX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son espacios reservados en la memoria del computador. Dichos valores pueden ser modificados en la ejecución del programa.</a:t>
            </a:r>
          </a:p>
          <a:p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s-MX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Las variables almacenan </a:t>
            </a:r>
            <a:r>
              <a:rPr lang="es-MX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valores</a:t>
            </a:r>
            <a:r>
              <a:rPr lang="es-MX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(los datos de la aplicación).</a:t>
            </a:r>
          </a:p>
          <a:p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s-MX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 Dart las variables se declaran así:</a:t>
            </a:r>
          </a:p>
          <a:p>
            <a:pPr marL="0" indent="0">
              <a:buNone/>
            </a:pPr>
            <a:r>
              <a:rPr lang="es-MX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  		Tipo_variable   nombre_variable  =  valor ;</a:t>
            </a:r>
          </a:p>
          <a:p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812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F6FD75B2-A100-42FB-A05E-0D433052D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0801" y="6176963"/>
            <a:ext cx="571500" cy="454343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75FC13A5-9451-4B79-906A-0F45CA6F3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81" y="247679"/>
            <a:ext cx="10515600" cy="700277"/>
          </a:xfrm>
        </p:spPr>
        <p:txBody>
          <a:bodyPr/>
          <a:lstStyle/>
          <a:p>
            <a:r>
              <a:rPr lang="es-MX" b="1" dirty="0">
                <a:solidFill>
                  <a:schemeClr val="bg1"/>
                </a:solidFill>
                <a:latin typeface="Nasalization Rg" panose="020B0604020202020204" pitchFamily="34" charset="0"/>
              </a:rPr>
              <a:t>Tipos de variables</a:t>
            </a:r>
            <a:endParaRPr lang="es-CO" b="1" dirty="0">
              <a:solidFill>
                <a:schemeClr val="bg1"/>
              </a:solidFill>
              <a:latin typeface="Nasalization Rg" panose="020B0604020202020204" pitchFamily="34" charset="0"/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AE8C3C8D-FE52-4608-B33D-EC019DC5468F}"/>
              </a:ext>
            </a:extLst>
          </p:cNvPr>
          <p:cNvSpPr txBox="1">
            <a:spLocks/>
          </p:cNvSpPr>
          <p:nvPr/>
        </p:nvSpPr>
        <p:spPr>
          <a:xfrm>
            <a:off x="1044337" y="5315362"/>
            <a:ext cx="9713844" cy="538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A7B9E644-EB0F-4902-A436-93C92212C21F}"/>
              </a:ext>
            </a:extLst>
          </p:cNvPr>
          <p:cNvSpPr txBox="1">
            <a:spLocks/>
          </p:cNvSpPr>
          <p:nvPr/>
        </p:nvSpPr>
        <p:spPr>
          <a:xfrm>
            <a:off x="734191" y="1584264"/>
            <a:ext cx="5507583" cy="3581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Existen varios tipos de variables:</a:t>
            </a:r>
          </a:p>
          <a:p>
            <a:pPr marL="0" indent="0">
              <a:buNone/>
            </a:pPr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es-MX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Enteros: </a:t>
            </a:r>
            <a:r>
              <a:rPr lang="es-MX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</a:t>
            </a:r>
            <a:endParaRPr lang="es-MX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es-MX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 punto flotante o decimales: </a:t>
            </a:r>
            <a:r>
              <a:rPr lang="es-MX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double</a:t>
            </a:r>
            <a:endParaRPr lang="es-MX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es-MX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Cadenas de texto: String</a:t>
            </a:r>
          </a:p>
          <a:p>
            <a:pPr lvl="1"/>
            <a:r>
              <a:rPr lang="es-MX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Booleanos: </a:t>
            </a:r>
            <a:r>
              <a:rPr lang="es-MX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bool</a:t>
            </a:r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393F66A-C84E-46C4-AB46-CB36F8F31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524" y="1267289"/>
            <a:ext cx="4662320" cy="344387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1980044-D51F-4FEA-A769-C5868139A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7952" y="5015665"/>
            <a:ext cx="1714739" cy="11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2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F6FD75B2-A100-42FB-A05E-0D433052D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0801" y="6176963"/>
            <a:ext cx="571500" cy="454343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75FC13A5-9451-4B79-906A-0F45CA6F3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81" y="247679"/>
            <a:ext cx="10515600" cy="700277"/>
          </a:xfrm>
        </p:spPr>
        <p:txBody>
          <a:bodyPr/>
          <a:lstStyle/>
          <a:p>
            <a:r>
              <a:rPr lang="es-MX" b="1" dirty="0">
                <a:solidFill>
                  <a:schemeClr val="bg1"/>
                </a:solidFill>
                <a:latin typeface="Nasalization Rg" panose="020B0604020202020204" pitchFamily="34" charset="0"/>
              </a:rPr>
              <a:t>Tipos de variables</a:t>
            </a:r>
            <a:endParaRPr lang="es-CO" b="1" dirty="0">
              <a:solidFill>
                <a:schemeClr val="bg1"/>
              </a:solidFill>
              <a:latin typeface="Nasalization Rg" panose="020B0604020202020204" pitchFamily="34" charset="0"/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AE8C3C8D-FE52-4608-B33D-EC019DC5468F}"/>
              </a:ext>
            </a:extLst>
          </p:cNvPr>
          <p:cNvSpPr txBox="1">
            <a:spLocks/>
          </p:cNvSpPr>
          <p:nvPr/>
        </p:nvSpPr>
        <p:spPr>
          <a:xfrm>
            <a:off x="1044337" y="5315362"/>
            <a:ext cx="9713844" cy="538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A7B9E644-EB0F-4902-A436-93C92212C21F}"/>
              </a:ext>
            </a:extLst>
          </p:cNvPr>
          <p:cNvSpPr txBox="1">
            <a:spLocks/>
          </p:cNvSpPr>
          <p:nvPr/>
        </p:nvSpPr>
        <p:spPr>
          <a:xfrm>
            <a:off x="1044337" y="1159558"/>
            <a:ext cx="10103326" cy="920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Una vez se declara el tipo de una variable, esta solo puede contener valores de ese tipo.</a:t>
            </a:r>
          </a:p>
          <a:p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52E76E9-1E2E-40AA-A09E-AFD28FDC7A65}"/>
              </a:ext>
            </a:extLst>
          </p:cNvPr>
          <p:cNvSpPr txBox="1"/>
          <p:nvPr/>
        </p:nvSpPr>
        <p:spPr>
          <a:xfrm>
            <a:off x="1044337" y="2292070"/>
            <a:ext cx="94852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 siguiente código ¿Cuáles asignaciones no son válidas?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15278623-FDA1-449B-9494-73B7CF691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6266" y="3110782"/>
            <a:ext cx="4739183" cy="2952955"/>
          </a:xfrm>
          <a:prstGeom prst="rect">
            <a:avLst/>
          </a:prstGeom>
        </p:spPr>
      </p:pic>
      <p:pic>
        <p:nvPicPr>
          <p:cNvPr id="16" name="Gráfico 15" descr="Marca de verificación">
            <a:extLst>
              <a:ext uri="{FF2B5EF4-FFF2-40B4-BE49-F238E27FC236}">
                <a16:creationId xmlns:a16="http://schemas.microsoft.com/office/drawing/2014/main" id="{622FBD3B-DAB3-4183-9617-9EEEF7648D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34855" y="3390630"/>
            <a:ext cx="337854" cy="337749"/>
          </a:xfrm>
          <a:prstGeom prst="rect">
            <a:avLst/>
          </a:prstGeom>
        </p:spPr>
      </p:pic>
      <p:pic>
        <p:nvPicPr>
          <p:cNvPr id="19" name="Gráfico 18" descr="Marca de verificación">
            <a:extLst>
              <a:ext uri="{FF2B5EF4-FFF2-40B4-BE49-F238E27FC236}">
                <a16:creationId xmlns:a16="http://schemas.microsoft.com/office/drawing/2014/main" id="{F924FF1A-152B-4088-A57F-92EE82FAAC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50366" y="3697914"/>
            <a:ext cx="337854" cy="337749"/>
          </a:xfrm>
          <a:prstGeom prst="rect">
            <a:avLst/>
          </a:prstGeom>
        </p:spPr>
      </p:pic>
      <p:pic>
        <p:nvPicPr>
          <p:cNvPr id="20" name="Gráfico 19" descr="Marca de verificación">
            <a:extLst>
              <a:ext uri="{FF2B5EF4-FFF2-40B4-BE49-F238E27FC236}">
                <a16:creationId xmlns:a16="http://schemas.microsoft.com/office/drawing/2014/main" id="{77DEC34B-48C6-4714-90CB-29119FEC78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8032" y="4850995"/>
            <a:ext cx="337854" cy="337749"/>
          </a:xfrm>
          <a:prstGeom prst="rect">
            <a:avLst/>
          </a:prstGeom>
        </p:spPr>
      </p:pic>
      <p:pic>
        <p:nvPicPr>
          <p:cNvPr id="23" name="Gráfico 22" descr="Cerrar">
            <a:extLst>
              <a:ext uri="{FF2B5EF4-FFF2-40B4-BE49-F238E27FC236}">
                <a16:creationId xmlns:a16="http://schemas.microsoft.com/office/drawing/2014/main" id="{567D338B-7B7D-446F-A2E4-5E0D98BE6F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49105" y="3971443"/>
            <a:ext cx="337854" cy="337854"/>
          </a:xfrm>
          <a:prstGeom prst="rect">
            <a:avLst/>
          </a:prstGeom>
        </p:spPr>
      </p:pic>
      <p:pic>
        <p:nvPicPr>
          <p:cNvPr id="24" name="Gráfico 23" descr="Cerrar">
            <a:extLst>
              <a:ext uri="{FF2B5EF4-FFF2-40B4-BE49-F238E27FC236}">
                <a16:creationId xmlns:a16="http://schemas.microsoft.com/office/drawing/2014/main" id="{65EE4A79-932C-4303-8867-2A4B18368B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61882" y="4284941"/>
            <a:ext cx="337854" cy="337854"/>
          </a:xfrm>
          <a:prstGeom prst="rect">
            <a:avLst/>
          </a:prstGeom>
        </p:spPr>
      </p:pic>
      <p:pic>
        <p:nvPicPr>
          <p:cNvPr id="25" name="Gráfico 24" descr="Cerrar">
            <a:extLst>
              <a:ext uri="{FF2B5EF4-FFF2-40B4-BE49-F238E27FC236}">
                <a16:creationId xmlns:a16="http://schemas.microsoft.com/office/drawing/2014/main" id="{AB033648-35D6-4741-8C3E-5BD3A9239C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19293" y="4577361"/>
            <a:ext cx="337854" cy="337854"/>
          </a:xfrm>
          <a:prstGeom prst="rect">
            <a:avLst/>
          </a:prstGeom>
        </p:spPr>
      </p:pic>
      <p:pic>
        <p:nvPicPr>
          <p:cNvPr id="26" name="Gráfico 25" descr="Cerrar">
            <a:extLst>
              <a:ext uri="{FF2B5EF4-FFF2-40B4-BE49-F238E27FC236}">
                <a16:creationId xmlns:a16="http://schemas.microsoft.com/office/drawing/2014/main" id="{25D55324-839B-48B3-A453-24ACB990C5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78507" y="5195484"/>
            <a:ext cx="337854" cy="33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8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F6FD75B2-A100-42FB-A05E-0D433052D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0801" y="6176963"/>
            <a:ext cx="571500" cy="454343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75FC13A5-9451-4B79-906A-0F45CA6F3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81" y="247679"/>
            <a:ext cx="10515600" cy="700277"/>
          </a:xfrm>
        </p:spPr>
        <p:txBody>
          <a:bodyPr/>
          <a:lstStyle/>
          <a:p>
            <a:r>
              <a:rPr lang="es-MX" b="1" dirty="0">
                <a:solidFill>
                  <a:schemeClr val="bg1"/>
                </a:solidFill>
                <a:latin typeface="Nasalization Rg" panose="020B0604020202020204" pitchFamily="34" charset="0"/>
              </a:rPr>
              <a:t>Comentarios en Dart</a:t>
            </a:r>
            <a:endParaRPr lang="es-CO" b="1" dirty="0">
              <a:solidFill>
                <a:schemeClr val="bg1"/>
              </a:solidFill>
              <a:latin typeface="Nasalization Rg" panose="020B0604020202020204" pitchFamily="34" charset="0"/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AE8C3C8D-FE52-4608-B33D-EC019DC5468F}"/>
              </a:ext>
            </a:extLst>
          </p:cNvPr>
          <p:cNvSpPr txBox="1">
            <a:spLocks/>
          </p:cNvSpPr>
          <p:nvPr/>
        </p:nvSpPr>
        <p:spPr>
          <a:xfrm>
            <a:off x="1044337" y="5315362"/>
            <a:ext cx="9713844" cy="538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A7B9E644-EB0F-4902-A436-93C92212C21F}"/>
              </a:ext>
            </a:extLst>
          </p:cNvPr>
          <p:cNvSpPr txBox="1">
            <a:spLocks/>
          </p:cNvSpPr>
          <p:nvPr/>
        </p:nvSpPr>
        <p:spPr>
          <a:xfrm>
            <a:off x="1044337" y="1172811"/>
            <a:ext cx="10103326" cy="920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Para comentar una sola línea de código usamos ‘//’:</a:t>
            </a:r>
          </a:p>
          <a:p>
            <a:endParaRPr lang="es-MX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MX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BFAE8E17-B268-43D8-9512-C1C911856FA0}"/>
              </a:ext>
            </a:extLst>
          </p:cNvPr>
          <p:cNvSpPr txBox="1">
            <a:spLocks/>
          </p:cNvSpPr>
          <p:nvPr/>
        </p:nvSpPr>
        <p:spPr>
          <a:xfrm>
            <a:off x="1044337" y="3357412"/>
            <a:ext cx="10103326" cy="920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Para comentar varias líneas de código usamos ‘/*’ al comienzo y ‘*/’ al final del comentario.</a:t>
            </a:r>
          </a:p>
          <a:p>
            <a:endParaRPr lang="es-MX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4E0D43E-D3FA-4CE5-BFB6-FF3D5681D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836" y="4190892"/>
            <a:ext cx="3276325" cy="214264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12219CC-8117-4D38-9978-E5722AA2A2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146" r="1735"/>
          <a:stretch/>
        </p:blipFill>
        <p:spPr>
          <a:xfrm>
            <a:off x="3182277" y="1750012"/>
            <a:ext cx="5827445" cy="117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17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F6FD75B2-A100-42FB-A05E-0D433052D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0801" y="6176963"/>
            <a:ext cx="571500" cy="454343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75FC13A5-9451-4B79-906A-0F45CA6F3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81" y="247679"/>
            <a:ext cx="10515600" cy="700277"/>
          </a:xfrm>
        </p:spPr>
        <p:txBody>
          <a:bodyPr/>
          <a:lstStyle/>
          <a:p>
            <a:r>
              <a:rPr lang="es-MX" b="1" dirty="0">
                <a:solidFill>
                  <a:schemeClr val="bg1"/>
                </a:solidFill>
                <a:latin typeface="Nasalization Rg" panose="020B0604020202020204" pitchFamily="34" charset="0"/>
              </a:rPr>
              <a:t>M</a:t>
            </a:r>
            <a:r>
              <a:rPr lang="es-CO" b="1" dirty="0">
                <a:solidFill>
                  <a:schemeClr val="bg1"/>
                </a:solidFill>
                <a:latin typeface="Nasalization Rg" panose="020B0604020202020204" pitchFamily="34" charset="0"/>
              </a:rPr>
              <a:t>étodos String</a:t>
            </a:r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F8B67AF1-DAA6-4159-8867-3A497524D464}"/>
              </a:ext>
            </a:extLst>
          </p:cNvPr>
          <p:cNvSpPr txBox="1">
            <a:spLocks/>
          </p:cNvSpPr>
          <p:nvPr/>
        </p:nvSpPr>
        <p:spPr>
          <a:xfrm>
            <a:off x="845847" y="1249862"/>
            <a:ext cx="10103326" cy="4599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Nota: </a:t>
            </a:r>
            <a:r>
              <a:rPr lang="es-MX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Cada carácter de una variable tipo String tiene un índice o posición.</a:t>
            </a:r>
          </a:p>
          <a:p>
            <a:pPr marL="0" indent="0">
              <a:buNone/>
            </a:pPr>
            <a:endParaRPr lang="es-MX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s-MX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MX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C45F163E-2A17-46A9-B8A1-3ABE79DE8EE8}"/>
              </a:ext>
            </a:extLst>
          </p:cNvPr>
          <p:cNvSpPr txBox="1">
            <a:spLocks/>
          </p:cNvSpPr>
          <p:nvPr/>
        </p:nvSpPr>
        <p:spPr>
          <a:xfrm>
            <a:off x="845847" y="2011739"/>
            <a:ext cx="10103326" cy="646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Características y métodos:</a:t>
            </a:r>
          </a:p>
          <a:p>
            <a:pPr marL="0" indent="0">
              <a:buNone/>
            </a:pPr>
            <a:endParaRPr lang="es-MX" sz="2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s-MX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MX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MX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Subtítulo 2">
            <a:extLst>
              <a:ext uri="{FF2B5EF4-FFF2-40B4-BE49-F238E27FC236}">
                <a16:creationId xmlns:a16="http://schemas.microsoft.com/office/drawing/2014/main" id="{E07CD3F5-E5F3-44C2-B87F-DDFC211D2147}"/>
              </a:ext>
            </a:extLst>
          </p:cNvPr>
          <p:cNvSpPr txBox="1">
            <a:spLocks/>
          </p:cNvSpPr>
          <p:nvPr/>
        </p:nvSpPr>
        <p:spPr>
          <a:xfrm>
            <a:off x="1422023" y="2587690"/>
            <a:ext cx="10103326" cy="32244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Para concatenar dos cadenas usamos “+” o ${}.</a:t>
            </a:r>
          </a:p>
          <a:p>
            <a:r>
              <a:rPr lang="es-MX" sz="2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length</a:t>
            </a:r>
            <a:r>
              <a:rPr lang="es-MX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longitud o tamaño de la cadena.</a:t>
            </a:r>
          </a:p>
          <a:p>
            <a:r>
              <a:rPr lang="es-MX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nombre_variable[índice]: retorna el carácter correspondiente a un índice especifico.</a:t>
            </a:r>
          </a:p>
          <a:p>
            <a:r>
              <a:rPr lang="es-MX" sz="2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indexOf</a:t>
            </a:r>
            <a:r>
              <a:rPr lang="es-MX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(): retorna el índice correspondiente a la primera ocurrencia del carácter.</a:t>
            </a:r>
          </a:p>
          <a:p>
            <a:r>
              <a:rPr lang="es-MX" sz="2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lastIndexOf</a:t>
            </a:r>
            <a:r>
              <a:rPr lang="es-MX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(): retorna el índice correspondiente a la última ocurrencia del carácter.</a:t>
            </a:r>
          </a:p>
          <a:p>
            <a:r>
              <a:rPr lang="es-MX" sz="2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contains</a:t>
            </a:r>
            <a:r>
              <a:rPr lang="es-MX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(): retorna si la cadena contiene una </a:t>
            </a:r>
            <a:r>
              <a:rPr lang="es-MX" sz="2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subcadena</a:t>
            </a:r>
            <a:r>
              <a:rPr lang="es-MX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en especifico.</a:t>
            </a:r>
          </a:p>
          <a:p>
            <a:pPr marL="0" indent="0">
              <a:buNone/>
            </a:pPr>
            <a:endParaRPr lang="es-MX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MX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MX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MX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MX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s-MX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MX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750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F6FD75B2-A100-42FB-A05E-0D433052D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0801" y="6176963"/>
            <a:ext cx="571500" cy="454343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75FC13A5-9451-4B79-906A-0F45CA6F3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81" y="247679"/>
            <a:ext cx="10515600" cy="700277"/>
          </a:xfrm>
        </p:spPr>
        <p:txBody>
          <a:bodyPr/>
          <a:lstStyle/>
          <a:p>
            <a:r>
              <a:rPr lang="es-MX" b="1" dirty="0">
                <a:solidFill>
                  <a:schemeClr val="bg1"/>
                </a:solidFill>
                <a:latin typeface="Nasalization Rg" panose="020B0604020202020204" pitchFamily="34" charset="0"/>
              </a:rPr>
              <a:t>M</a:t>
            </a:r>
            <a:r>
              <a:rPr lang="es-CO" b="1" dirty="0">
                <a:solidFill>
                  <a:schemeClr val="bg1"/>
                </a:solidFill>
                <a:latin typeface="Nasalization Rg" panose="020B0604020202020204" pitchFamily="34" charset="0"/>
              </a:rPr>
              <a:t>étodos String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198D1A3-8391-4616-9D94-B7D6D5E54326}"/>
              </a:ext>
            </a:extLst>
          </p:cNvPr>
          <p:cNvSpPr txBox="1"/>
          <p:nvPr/>
        </p:nvSpPr>
        <p:spPr>
          <a:xfrm>
            <a:off x="2173898" y="5653321"/>
            <a:ext cx="85104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https://api.dart.dev/stable/2.14.4/dart-core/String-class.html</a:t>
            </a:r>
            <a:endParaRPr lang="es-CO" sz="2400" dirty="0">
              <a:solidFill>
                <a:schemeClr val="bg1"/>
              </a:solidFill>
            </a:endParaRPr>
          </a:p>
          <a:p>
            <a:endParaRPr lang="es-CO" sz="2400" dirty="0"/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EECB2AFC-3F30-435B-9365-5BFB631257F7}"/>
              </a:ext>
            </a:extLst>
          </p:cNvPr>
          <p:cNvSpPr txBox="1">
            <a:spLocks/>
          </p:cNvSpPr>
          <p:nvPr/>
        </p:nvSpPr>
        <p:spPr>
          <a:xfrm>
            <a:off x="1388142" y="5052775"/>
            <a:ext cx="10103326" cy="646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Documentación clase String:</a:t>
            </a:r>
          </a:p>
          <a:p>
            <a:pPr marL="0" indent="0">
              <a:buNone/>
            </a:pPr>
            <a:endParaRPr lang="es-MX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MX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Subtítulo 2">
            <a:extLst>
              <a:ext uri="{FF2B5EF4-FFF2-40B4-BE49-F238E27FC236}">
                <a16:creationId xmlns:a16="http://schemas.microsoft.com/office/drawing/2014/main" id="{E07CD3F5-E5F3-44C2-B87F-DDFC211D2147}"/>
              </a:ext>
            </a:extLst>
          </p:cNvPr>
          <p:cNvSpPr txBox="1">
            <a:spLocks/>
          </p:cNvSpPr>
          <p:nvPr/>
        </p:nvSpPr>
        <p:spPr>
          <a:xfrm>
            <a:off x="1377475" y="1465156"/>
            <a:ext cx="10103326" cy="32224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split</a:t>
            </a:r>
            <a:r>
              <a:rPr lang="es-MX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s-MX" sz="2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pattern</a:t>
            </a:r>
            <a:r>
              <a:rPr lang="es-MX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): divide una cadena de acuerdo a un patrón especifico y retorna un arreglo.</a:t>
            </a:r>
          </a:p>
          <a:p>
            <a:r>
              <a:rPr lang="es-MX" sz="2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substring</a:t>
            </a:r>
            <a:r>
              <a:rPr lang="es-MX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s-MX" sz="2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start</a:t>
            </a:r>
            <a:r>
              <a:rPr lang="es-MX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s-MX" sz="2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end</a:t>
            </a:r>
            <a:r>
              <a:rPr lang="es-MX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): retorna la </a:t>
            </a:r>
            <a:r>
              <a:rPr lang="es-MX" sz="2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subcadena</a:t>
            </a:r>
            <a:r>
              <a:rPr lang="es-MX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correspondiente a los índices dados.</a:t>
            </a:r>
          </a:p>
          <a:p>
            <a:r>
              <a:rPr lang="es-MX" sz="2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toUpperCase</a:t>
            </a:r>
            <a:r>
              <a:rPr lang="es-MX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(): Convierte todos los caracteres a mayúscula.</a:t>
            </a:r>
          </a:p>
          <a:p>
            <a:r>
              <a:rPr lang="es-MX" sz="2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toLowerCase</a:t>
            </a:r>
            <a:r>
              <a:rPr lang="es-MX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(): Convierte todos los caracteres a minúscula.</a:t>
            </a:r>
          </a:p>
          <a:p>
            <a:r>
              <a:rPr lang="es-MX" sz="2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replaceAll</a:t>
            </a:r>
            <a:r>
              <a:rPr lang="es-MX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s-MX" sz="2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pattern</a:t>
            </a:r>
            <a:r>
              <a:rPr lang="es-MX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String): remplaza todos las </a:t>
            </a:r>
            <a:r>
              <a:rPr lang="es-MX" sz="2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subcadenas</a:t>
            </a:r>
            <a:r>
              <a:rPr lang="es-MX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por una cadena diferente.</a:t>
            </a:r>
          </a:p>
          <a:p>
            <a:endParaRPr lang="es-MX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MX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MX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MX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MX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s-MX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MX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051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F6FD75B2-A100-42FB-A05E-0D433052D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0801" y="6176963"/>
            <a:ext cx="571500" cy="454343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75FC13A5-9451-4B79-906A-0F45CA6F3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81" y="247679"/>
            <a:ext cx="10515600" cy="700277"/>
          </a:xfrm>
        </p:spPr>
        <p:txBody>
          <a:bodyPr/>
          <a:lstStyle/>
          <a:p>
            <a:r>
              <a:rPr lang="es-MX" b="1" dirty="0">
                <a:solidFill>
                  <a:schemeClr val="bg1"/>
                </a:solidFill>
                <a:latin typeface="Nasalization Rg" panose="020B0604020202020204" pitchFamily="34" charset="0"/>
              </a:rPr>
              <a:t>Capturar datos por consola</a:t>
            </a:r>
            <a:endParaRPr lang="es-CO" b="1" dirty="0">
              <a:solidFill>
                <a:schemeClr val="bg1"/>
              </a:solidFill>
              <a:latin typeface="Nasalization Rg" panose="020B0604020202020204" pitchFamily="34" charset="0"/>
            </a:endParaRP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67F91146-BBBB-43B5-B0DF-33390C89BC64}"/>
              </a:ext>
            </a:extLst>
          </p:cNvPr>
          <p:cNvSpPr txBox="1">
            <a:spLocks/>
          </p:cNvSpPr>
          <p:nvPr/>
        </p:nvSpPr>
        <p:spPr>
          <a:xfrm>
            <a:off x="1232453" y="1369352"/>
            <a:ext cx="9713844" cy="35604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Pasos:</a:t>
            </a:r>
          </a:p>
          <a:p>
            <a:r>
              <a:rPr lang="es-MX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Importar la librería ‘</a:t>
            </a:r>
            <a:r>
              <a:rPr lang="es-MX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dart:io</a:t>
            </a:r>
            <a:r>
              <a:rPr lang="es-MX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’ antes del </a:t>
            </a:r>
            <a:r>
              <a:rPr lang="es-MX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main</a:t>
            </a:r>
            <a:r>
              <a:rPr lang="es-MX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marL="0" indent="0">
              <a:buNone/>
            </a:pPr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s-MX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Pedimos el valor con </a:t>
            </a:r>
            <a:r>
              <a:rPr lang="es-MX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sdtout.write</a:t>
            </a:r>
            <a:r>
              <a:rPr lang="es-MX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(“”) o </a:t>
            </a:r>
            <a:r>
              <a:rPr lang="es-MX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sdtout.writeln</a:t>
            </a:r>
            <a:r>
              <a:rPr lang="es-MX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(“”): :</a:t>
            </a:r>
          </a:p>
          <a:p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s-MX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Almacenamos en una variable la entrada del usuario con </a:t>
            </a:r>
            <a:r>
              <a:rPr lang="es-MX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stdin.readLineSync</a:t>
            </a:r>
            <a:r>
              <a:rPr lang="es-MX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():</a:t>
            </a:r>
          </a:p>
          <a:p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528376D-531E-49B9-9893-568B01AC7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7292" y="1797101"/>
            <a:ext cx="3160489" cy="42382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82E8F57-E809-4E9A-81F6-6D10CD75BB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8038" y="3105664"/>
            <a:ext cx="4648259" cy="75981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E21CE64-9F73-4F3F-AAE9-54127300B7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0381" y="4805004"/>
            <a:ext cx="5670551" cy="40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171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F6FD75B2-A100-42FB-A05E-0D433052D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0801" y="6176963"/>
            <a:ext cx="571500" cy="454343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75FC13A5-9451-4B79-906A-0F45CA6F3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81" y="247679"/>
            <a:ext cx="10515600" cy="700277"/>
          </a:xfrm>
        </p:spPr>
        <p:txBody>
          <a:bodyPr/>
          <a:lstStyle/>
          <a:p>
            <a:r>
              <a:rPr lang="es-MX" b="1" dirty="0">
                <a:solidFill>
                  <a:schemeClr val="bg1"/>
                </a:solidFill>
                <a:latin typeface="Nasalization Rg" panose="020B0604020202020204" pitchFamily="34" charset="0"/>
              </a:rPr>
              <a:t>Operaciones condicionales</a:t>
            </a:r>
            <a:endParaRPr lang="es-CO" b="1" dirty="0">
              <a:solidFill>
                <a:schemeClr val="bg1"/>
              </a:solidFill>
              <a:latin typeface="Nasalization Rg" panose="020B0604020202020204" pitchFamily="34" charset="0"/>
            </a:endParaRP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67F91146-BBBB-43B5-B0DF-33390C89BC64}"/>
              </a:ext>
            </a:extLst>
          </p:cNvPr>
          <p:cNvSpPr txBox="1">
            <a:spLocks/>
          </p:cNvSpPr>
          <p:nvPr/>
        </p:nvSpPr>
        <p:spPr>
          <a:xfrm>
            <a:off x="1239078" y="1369354"/>
            <a:ext cx="9713844" cy="700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Para hacer comparaciones en Dart usamos:</a:t>
            </a:r>
          </a:p>
          <a:p>
            <a:pPr marL="0" indent="0">
              <a:buNone/>
            </a:pPr>
            <a:endParaRPr lang="es-MX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C20673B-052B-4B60-A04F-878A91EC1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234" y="2395393"/>
            <a:ext cx="3991532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23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CA8C31-5144-47CF-B69C-92BBB0F17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81" y="247679"/>
            <a:ext cx="10515600" cy="700277"/>
          </a:xfrm>
        </p:spPr>
        <p:txBody>
          <a:bodyPr/>
          <a:lstStyle/>
          <a:p>
            <a:r>
              <a:rPr lang="es-CO" b="1" dirty="0">
                <a:solidFill>
                  <a:schemeClr val="bg1"/>
                </a:solidFill>
                <a:latin typeface="Nasalization Rg" panose="020B0604020202020204" pitchFamily="34" charset="0"/>
              </a:rPr>
              <a:t>Presentación del curso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77895FF1-0833-4E57-A0B9-225B23E27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0801" y="6176963"/>
            <a:ext cx="571500" cy="454343"/>
          </a:xfrm>
          <a:prstGeom prst="rect">
            <a:avLst/>
          </a:prstGeom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C85A0673-2010-4244-8B9F-A0EF78CC2B4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892977" y="4190217"/>
            <a:ext cx="7576240" cy="2095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CO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78C7ECBA-F5A3-4A68-9534-ED4CDFF5F2B3}"/>
              </a:ext>
            </a:extLst>
          </p:cNvPr>
          <p:cNvSpPr txBox="1">
            <a:spLocks/>
          </p:cNvSpPr>
          <p:nvPr/>
        </p:nvSpPr>
        <p:spPr>
          <a:xfrm>
            <a:off x="1009187" y="2618042"/>
            <a:ext cx="10471614" cy="2323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Introducir al estudiante con el lenguaje de programación Dart, ofreciendo las bases para iniciar con el desarrollo de aplicaciones móviles.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74B284E-19E3-4038-923D-95A2348D05CE}"/>
              </a:ext>
            </a:extLst>
          </p:cNvPr>
          <p:cNvSpPr txBox="1"/>
          <p:nvPr/>
        </p:nvSpPr>
        <p:spPr>
          <a:xfrm>
            <a:off x="917713" y="1601207"/>
            <a:ext cx="61026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MX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Objetivo general:</a:t>
            </a:r>
          </a:p>
        </p:txBody>
      </p:sp>
    </p:spTree>
    <p:extLst>
      <p:ext uri="{BB962C8B-B14F-4D97-AF65-F5344CB8AC3E}">
        <p14:creationId xmlns:p14="http://schemas.microsoft.com/office/powerpoint/2010/main" val="2101851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F6FD75B2-A100-42FB-A05E-0D433052D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0801" y="6176963"/>
            <a:ext cx="571500" cy="454343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75FC13A5-9451-4B79-906A-0F45CA6F3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81" y="247679"/>
            <a:ext cx="10515600" cy="700277"/>
          </a:xfrm>
        </p:spPr>
        <p:txBody>
          <a:bodyPr/>
          <a:lstStyle/>
          <a:p>
            <a:r>
              <a:rPr lang="es-MX" b="1" dirty="0">
                <a:solidFill>
                  <a:schemeClr val="bg1"/>
                </a:solidFill>
                <a:latin typeface="Nasalization Rg" panose="020B0604020202020204" pitchFamily="34" charset="0"/>
              </a:rPr>
              <a:t>Operaciones condicionales</a:t>
            </a:r>
            <a:endParaRPr lang="es-CO" b="1" dirty="0">
              <a:solidFill>
                <a:schemeClr val="bg1"/>
              </a:solidFill>
              <a:latin typeface="Nasalization Rg" panose="020B0604020202020204" pitchFamily="34" charset="0"/>
            </a:endParaRP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67F91146-BBBB-43B5-B0DF-33390C89BC64}"/>
              </a:ext>
            </a:extLst>
          </p:cNvPr>
          <p:cNvSpPr txBox="1">
            <a:spLocks/>
          </p:cNvSpPr>
          <p:nvPr/>
        </p:nvSpPr>
        <p:spPr>
          <a:xfrm>
            <a:off x="1239078" y="1369354"/>
            <a:ext cx="9713844" cy="17449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Estructura </a:t>
            </a:r>
            <a:r>
              <a:rPr lang="es-MX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if</a:t>
            </a:r>
            <a:r>
              <a:rPr lang="es-MX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- </a:t>
            </a:r>
            <a:r>
              <a:rPr lang="es-MX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then</a:t>
            </a:r>
            <a:r>
              <a:rPr lang="es-MX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marL="0" indent="0">
              <a:buNone/>
            </a:pPr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s-MX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 una condición particular es verdadera, entonces el bloque “</a:t>
            </a:r>
            <a:r>
              <a:rPr lang="es-MX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then</a:t>
            </a:r>
            <a:r>
              <a:rPr lang="es-MX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 es ejecutada; de lo contrario, el bloque “</a:t>
            </a:r>
            <a:r>
              <a:rPr lang="es-MX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then</a:t>
            </a:r>
            <a:r>
              <a:rPr lang="es-MX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 no es ejecutada.</a:t>
            </a:r>
          </a:p>
          <a:p>
            <a:pPr marL="0" indent="0">
              <a:buNone/>
            </a:pPr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s-MX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8D2E341-4CBC-4724-9D5D-7128AD55F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797" y="3114261"/>
            <a:ext cx="4132405" cy="200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09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F6FD75B2-A100-42FB-A05E-0D433052D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0801" y="6176963"/>
            <a:ext cx="571500" cy="454343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75FC13A5-9451-4B79-906A-0F45CA6F3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81" y="247679"/>
            <a:ext cx="10515600" cy="700277"/>
          </a:xfrm>
        </p:spPr>
        <p:txBody>
          <a:bodyPr/>
          <a:lstStyle/>
          <a:p>
            <a:r>
              <a:rPr lang="es-MX" b="1" dirty="0">
                <a:solidFill>
                  <a:schemeClr val="bg1"/>
                </a:solidFill>
                <a:latin typeface="Nasalization Rg" panose="020B0604020202020204" pitchFamily="34" charset="0"/>
              </a:rPr>
              <a:t>Operaciones condicionales</a:t>
            </a:r>
            <a:endParaRPr lang="es-CO" b="1" dirty="0">
              <a:solidFill>
                <a:schemeClr val="bg1"/>
              </a:solidFill>
              <a:latin typeface="Nasalization Rg" panose="020B0604020202020204" pitchFamily="34" charset="0"/>
            </a:endParaRP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67F91146-BBBB-43B5-B0DF-33390C89BC64}"/>
              </a:ext>
            </a:extLst>
          </p:cNvPr>
          <p:cNvSpPr txBox="1">
            <a:spLocks/>
          </p:cNvSpPr>
          <p:nvPr/>
        </p:nvSpPr>
        <p:spPr>
          <a:xfrm>
            <a:off x="1239078" y="1369354"/>
            <a:ext cx="9713844" cy="17449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Estructura </a:t>
            </a:r>
            <a:r>
              <a:rPr lang="es-MX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if</a:t>
            </a:r>
            <a:r>
              <a:rPr lang="es-MX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</a:t>
            </a:r>
            <a:r>
              <a:rPr lang="es-MX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then</a:t>
            </a:r>
            <a:r>
              <a:rPr lang="es-MX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- </a:t>
            </a:r>
            <a:r>
              <a:rPr lang="es-MX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else</a:t>
            </a:r>
            <a:r>
              <a:rPr lang="es-MX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marL="0" indent="0">
              <a:buNone/>
            </a:pPr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s-MX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 una condición particular es verdadera, entonces el bloque “</a:t>
            </a:r>
            <a:r>
              <a:rPr lang="es-MX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then</a:t>
            </a:r>
            <a:r>
              <a:rPr lang="es-MX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 es ejecutada; de lo contrario, el bloque “</a:t>
            </a:r>
            <a:r>
              <a:rPr lang="es-MX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else</a:t>
            </a:r>
            <a:r>
              <a:rPr lang="es-MX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 es ejecutada.</a:t>
            </a:r>
          </a:p>
          <a:p>
            <a:pPr marL="0" indent="0">
              <a:buNone/>
            </a:pPr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s-MX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4612488-623B-4B32-B90E-98D105052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0243" y="3003335"/>
            <a:ext cx="4976192" cy="248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91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F6FD75B2-A100-42FB-A05E-0D433052D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0801" y="6176963"/>
            <a:ext cx="571500" cy="454343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75FC13A5-9451-4B79-906A-0F45CA6F3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81" y="247679"/>
            <a:ext cx="10515600" cy="700277"/>
          </a:xfrm>
        </p:spPr>
        <p:txBody>
          <a:bodyPr/>
          <a:lstStyle/>
          <a:p>
            <a:r>
              <a:rPr lang="es-MX" b="1" dirty="0">
                <a:solidFill>
                  <a:schemeClr val="bg1"/>
                </a:solidFill>
                <a:latin typeface="Nasalization Rg" panose="020B0604020202020204" pitchFamily="34" charset="0"/>
              </a:rPr>
              <a:t>Ciclos</a:t>
            </a:r>
            <a:endParaRPr lang="es-CO" b="1" dirty="0">
              <a:solidFill>
                <a:schemeClr val="bg1"/>
              </a:solidFill>
              <a:latin typeface="Nasalization Rg" panose="020B0604020202020204" pitchFamily="34" charset="0"/>
            </a:endParaRP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67F91146-BBBB-43B5-B0DF-33390C89BC64}"/>
              </a:ext>
            </a:extLst>
          </p:cNvPr>
          <p:cNvSpPr txBox="1">
            <a:spLocks/>
          </p:cNvSpPr>
          <p:nvPr/>
        </p:nvSpPr>
        <p:spPr>
          <a:xfrm>
            <a:off x="1239078" y="1369355"/>
            <a:ext cx="9713844" cy="1069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Ciclo </a:t>
            </a:r>
            <a:r>
              <a:rPr lang="es-MX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</a:t>
            </a:r>
            <a:r>
              <a:rPr lang="es-MX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marL="0" indent="0">
              <a:buNone/>
            </a:pPr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s-MX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CF497F1-763A-44A7-8424-C51308149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974" y="2021909"/>
            <a:ext cx="4438413" cy="143359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7E4CFB4-A05B-474A-B722-37F12DB6F139}"/>
              </a:ext>
            </a:extLst>
          </p:cNvPr>
          <p:cNvSpPr txBox="1"/>
          <p:nvPr/>
        </p:nvSpPr>
        <p:spPr>
          <a:xfrm>
            <a:off x="6891131" y="2211899"/>
            <a:ext cx="42804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MX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Imprime la lista de enteros del 0 al 9</a:t>
            </a:r>
            <a:r>
              <a:rPr lang="es-MX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es-MX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1636DE3-089E-41B5-BB14-E97431986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8964" y="4202070"/>
            <a:ext cx="4425958" cy="177466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15F8D1CA-2099-42C5-A13A-93E8FD583B02}"/>
              </a:ext>
            </a:extLst>
          </p:cNvPr>
          <p:cNvSpPr txBox="1"/>
          <p:nvPr/>
        </p:nvSpPr>
        <p:spPr>
          <a:xfrm>
            <a:off x="6891131" y="4484647"/>
            <a:ext cx="42804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MX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Recorre una lista usando la palabra reservada in.</a:t>
            </a:r>
          </a:p>
        </p:txBody>
      </p:sp>
    </p:spTree>
    <p:extLst>
      <p:ext uri="{BB962C8B-B14F-4D97-AF65-F5344CB8AC3E}">
        <p14:creationId xmlns:p14="http://schemas.microsoft.com/office/powerpoint/2010/main" val="1685419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F6FD75B2-A100-42FB-A05E-0D433052D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0801" y="6176963"/>
            <a:ext cx="571500" cy="454343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75FC13A5-9451-4B79-906A-0F45CA6F3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81" y="247679"/>
            <a:ext cx="10515600" cy="700277"/>
          </a:xfrm>
        </p:spPr>
        <p:txBody>
          <a:bodyPr/>
          <a:lstStyle/>
          <a:p>
            <a:r>
              <a:rPr lang="es-MX" b="1" dirty="0">
                <a:solidFill>
                  <a:schemeClr val="bg1"/>
                </a:solidFill>
                <a:latin typeface="Nasalization Rg" panose="020B0604020202020204" pitchFamily="34" charset="0"/>
              </a:rPr>
              <a:t>Ciclos</a:t>
            </a:r>
            <a:endParaRPr lang="es-CO" b="1" dirty="0">
              <a:solidFill>
                <a:schemeClr val="bg1"/>
              </a:solidFill>
              <a:latin typeface="Nasalization Rg" panose="020B0604020202020204" pitchFamily="34" charset="0"/>
            </a:endParaRP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67F91146-BBBB-43B5-B0DF-33390C89BC64}"/>
              </a:ext>
            </a:extLst>
          </p:cNvPr>
          <p:cNvSpPr txBox="1">
            <a:spLocks/>
          </p:cNvSpPr>
          <p:nvPr/>
        </p:nvSpPr>
        <p:spPr>
          <a:xfrm>
            <a:off x="1239078" y="1369355"/>
            <a:ext cx="9713844" cy="1069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Ciclo </a:t>
            </a:r>
            <a:r>
              <a:rPr lang="es-MX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while</a:t>
            </a:r>
            <a:r>
              <a:rPr lang="es-MX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marL="0" indent="0">
              <a:buNone/>
            </a:pPr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s-MX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7E4CFB4-A05B-474A-B722-37F12DB6F139}"/>
              </a:ext>
            </a:extLst>
          </p:cNvPr>
          <p:cNvSpPr txBox="1"/>
          <p:nvPr/>
        </p:nvSpPr>
        <p:spPr>
          <a:xfrm>
            <a:off x="6891131" y="2211899"/>
            <a:ext cx="42804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MX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Imprime la lista de enteros del 0 al 9</a:t>
            </a:r>
            <a:r>
              <a:rPr lang="es-MX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es-MX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01BC105-0F01-4512-B232-19D6549D1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633" y="1972470"/>
            <a:ext cx="3299367" cy="177466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B1CEA8E-84CF-43AF-8A8A-D316CB6F0E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4974" y="4395670"/>
            <a:ext cx="2656040" cy="2040616"/>
          </a:xfrm>
          <a:prstGeom prst="rect">
            <a:avLst/>
          </a:prstGeom>
        </p:spPr>
      </p:pic>
      <p:sp>
        <p:nvSpPr>
          <p:cNvPr id="15" name="Subtítulo 2">
            <a:extLst>
              <a:ext uri="{FF2B5EF4-FFF2-40B4-BE49-F238E27FC236}">
                <a16:creationId xmlns:a16="http://schemas.microsoft.com/office/drawing/2014/main" id="{B518E223-C98A-457F-9C7B-19020CED69B2}"/>
              </a:ext>
            </a:extLst>
          </p:cNvPr>
          <p:cNvSpPr txBox="1">
            <a:spLocks/>
          </p:cNvSpPr>
          <p:nvPr/>
        </p:nvSpPr>
        <p:spPr>
          <a:xfrm>
            <a:off x="1239078" y="3815105"/>
            <a:ext cx="9713844" cy="1069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Ciclo do </a:t>
            </a:r>
            <a:r>
              <a:rPr lang="es-MX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while</a:t>
            </a:r>
            <a:r>
              <a:rPr lang="es-MX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marL="0" indent="0">
              <a:buNone/>
            </a:pPr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s-MX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CFF6492-1066-44F4-A4C8-EA1423B24CF3}"/>
              </a:ext>
            </a:extLst>
          </p:cNvPr>
          <p:cNvSpPr txBox="1"/>
          <p:nvPr/>
        </p:nvSpPr>
        <p:spPr>
          <a:xfrm>
            <a:off x="6891131" y="4884151"/>
            <a:ext cx="42804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MX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Imprime la lista de enteros del 0 al 9</a:t>
            </a:r>
            <a:r>
              <a:rPr lang="es-MX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es-MX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244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F6FD75B2-A100-42FB-A05E-0D433052D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0801" y="6176963"/>
            <a:ext cx="571500" cy="454343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75FC13A5-9451-4B79-906A-0F45CA6F3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81" y="247679"/>
            <a:ext cx="10515600" cy="700277"/>
          </a:xfrm>
        </p:spPr>
        <p:txBody>
          <a:bodyPr/>
          <a:lstStyle/>
          <a:p>
            <a:r>
              <a:rPr lang="es-MX" b="1" dirty="0">
                <a:solidFill>
                  <a:schemeClr val="bg1"/>
                </a:solidFill>
                <a:latin typeface="Nasalization Rg" panose="020B0604020202020204" pitchFamily="34" charset="0"/>
              </a:rPr>
              <a:t>Switch</a:t>
            </a:r>
            <a:endParaRPr lang="es-CO" b="1" dirty="0">
              <a:solidFill>
                <a:schemeClr val="bg1"/>
              </a:solidFill>
              <a:latin typeface="Nasalization Rg" panose="020B0604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7E4CFB4-A05B-474A-B722-37F12DB6F139}"/>
              </a:ext>
            </a:extLst>
          </p:cNvPr>
          <p:cNvSpPr txBox="1"/>
          <p:nvPr/>
        </p:nvSpPr>
        <p:spPr>
          <a:xfrm>
            <a:off x="6891131" y="2211899"/>
            <a:ext cx="428045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MX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Evalúa una variable según diversos casos. Se pueden utilizar etiquetas como continue para saltar a otro caso dentro del switch.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06BEE69-16E3-4D09-B36C-06CFE6AA1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695" y="1173846"/>
            <a:ext cx="4280452" cy="486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08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F6FD75B2-A100-42FB-A05E-0D433052D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0801" y="6176963"/>
            <a:ext cx="571500" cy="454343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75FC13A5-9451-4B79-906A-0F45CA6F3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81" y="247679"/>
            <a:ext cx="10515600" cy="700277"/>
          </a:xfrm>
        </p:spPr>
        <p:txBody>
          <a:bodyPr/>
          <a:lstStyle/>
          <a:p>
            <a:r>
              <a:rPr lang="es-CO" b="1" dirty="0">
                <a:solidFill>
                  <a:schemeClr val="bg1"/>
                </a:solidFill>
                <a:latin typeface="Nasalization Rg" panose="020B0604020202020204" pitchFamily="34" charset="0"/>
              </a:rPr>
              <a:t>Referencias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98485030-14E7-4857-ACBE-FE695BA06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270" y="1048624"/>
            <a:ext cx="10699459" cy="5128339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https://www.youtube.com/watch?v=5xlVP04905w&amp;ab_channel=MikeDane</a:t>
            </a:r>
            <a:endParaRPr lang="es-CO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s-CO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https://api.dart.dev/stable/2.14.4/dart-core/String-class.html</a:t>
            </a:r>
            <a:endParaRPr lang="es-CO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s-CO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https://medium.com/@carloslopez_19744/%EF%B8%8F-fundamentos-del-lenguaje-dart-2803fa20556b</a:t>
            </a:r>
            <a:endParaRPr lang="es-CO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s-CO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https://itoo.dev/courses/1231098/lectures/27535573</a:t>
            </a:r>
            <a:endParaRPr lang="es-CO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CO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CO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CO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CO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53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F022C2-078E-40FC-B763-136901BB3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8374" y="5047988"/>
            <a:ext cx="8495252" cy="1105810"/>
          </a:xfrm>
        </p:spPr>
        <p:txBody>
          <a:bodyPr/>
          <a:lstStyle/>
          <a:p>
            <a:r>
              <a:rPr lang="es-CO" b="1" dirty="0">
                <a:solidFill>
                  <a:schemeClr val="bg1"/>
                </a:solidFill>
                <a:latin typeface="Nasalization Rg" panose="020B0604020202020204" pitchFamily="34" charset="0"/>
              </a:rPr>
              <a:t>Muchas Gracias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70BCD754-DAD5-489E-9319-FAFA5571E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20968" y="704202"/>
            <a:ext cx="5150064" cy="409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45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CA8C31-5144-47CF-B69C-92BBB0F17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81" y="247679"/>
            <a:ext cx="10515600" cy="700277"/>
          </a:xfrm>
        </p:spPr>
        <p:txBody>
          <a:bodyPr/>
          <a:lstStyle/>
          <a:p>
            <a:r>
              <a:rPr lang="es-CO" b="1" dirty="0">
                <a:solidFill>
                  <a:schemeClr val="bg1"/>
                </a:solidFill>
                <a:latin typeface="Nasalization Rg" panose="020B0604020202020204" pitchFamily="34" charset="0"/>
              </a:rPr>
              <a:t>Presentación del curso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77895FF1-0833-4E57-A0B9-225B23E27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0801" y="6176963"/>
            <a:ext cx="571500" cy="454343"/>
          </a:xfrm>
          <a:prstGeom prst="rect">
            <a:avLst/>
          </a:prstGeom>
        </p:spPr>
      </p:pic>
      <p:pic>
        <p:nvPicPr>
          <p:cNvPr id="1026" name="Picture 2" descr="Qué es el lenguaje de programación Dart? | inLab FIB">
            <a:extLst>
              <a:ext uri="{FF2B5EF4-FFF2-40B4-BE49-F238E27FC236}">
                <a16:creationId xmlns:a16="http://schemas.microsoft.com/office/drawing/2014/main" id="{58B7F9DF-6440-4CE7-AB70-EE426295E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381" y="1382246"/>
            <a:ext cx="45720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rece un 60% el mercado de aplicaciones móviles">
            <a:extLst>
              <a:ext uri="{FF2B5EF4-FFF2-40B4-BE49-F238E27FC236}">
                <a16:creationId xmlns:a16="http://schemas.microsoft.com/office/drawing/2014/main" id="{32AA50EB-740A-4DFA-9E01-4BF9851BE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298" y="3890678"/>
            <a:ext cx="3898723" cy="211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78C7ECBA-F5A3-4A68-9534-ED4CDFF5F2B3}"/>
              </a:ext>
            </a:extLst>
          </p:cNvPr>
          <p:cNvSpPr txBox="1">
            <a:spLocks/>
          </p:cNvSpPr>
          <p:nvPr/>
        </p:nvSpPr>
        <p:spPr>
          <a:xfrm>
            <a:off x="5936975" y="1744669"/>
            <a:ext cx="5967368" cy="1370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Dart fue creado en 2011 por Google</a:t>
            </a:r>
          </a:p>
          <a:p>
            <a:r>
              <a:rPr lang="es-MX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Desarrollo de aplicaciones móviles con framework Flutter</a:t>
            </a:r>
            <a:endParaRPr lang="es-CO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E695BE5F-D620-47EC-810E-0CB382841B8F}"/>
              </a:ext>
            </a:extLst>
          </p:cNvPr>
          <p:cNvSpPr txBox="1">
            <a:spLocks/>
          </p:cNvSpPr>
          <p:nvPr/>
        </p:nvSpPr>
        <p:spPr>
          <a:xfrm>
            <a:off x="740234" y="3890678"/>
            <a:ext cx="5967368" cy="22692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Características de Dart:</a:t>
            </a:r>
          </a:p>
          <a:p>
            <a:pPr marL="0" indent="0">
              <a:buNone/>
            </a:pPr>
            <a:endParaRPr lang="es-MX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es-CO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 multiplataforma, tanto para dispositivos móviles, web, escritorio.</a:t>
            </a:r>
          </a:p>
          <a:p>
            <a:pPr lvl="1"/>
            <a:r>
              <a:rPr lang="es-CO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 un lenguaje orientado a objetos.</a:t>
            </a:r>
          </a:p>
          <a:p>
            <a:pPr lvl="1"/>
            <a:r>
              <a:rPr lang="es-CO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 open </a:t>
            </a:r>
            <a:r>
              <a:rPr lang="es-CO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source</a:t>
            </a:r>
            <a:r>
              <a:rPr lang="es-CO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(o código abierto).</a:t>
            </a:r>
          </a:p>
          <a:p>
            <a:pPr marL="457200" lvl="1" indent="0">
              <a:buNone/>
            </a:pPr>
            <a:endParaRPr lang="es-CO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499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A689F344-A87F-42D9-A58D-60F75516A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0801" y="6176963"/>
            <a:ext cx="571500" cy="454343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B2FF8B88-FDE3-4AFA-AECB-0315EB86379A}"/>
              </a:ext>
            </a:extLst>
          </p:cNvPr>
          <p:cNvSpPr txBox="1">
            <a:spLocks/>
          </p:cNvSpPr>
          <p:nvPr/>
        </p:nvSpPr>
        <p:spPr>
          <a:xfrm>
            <a:off x="242581" y="247679"/>
            <a:ext cx="10515600" cy="700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dirty="0">
                <a:solidFill>
                  <a:schemeClr val="bg1"/>
                </a:solidFill>
                <a:latin typeface="Nasalization Rg" panose="020B0604020202020204" pitchFamily="34" charset="0"/>
              </a:rPr>
              <a:t>Contenido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E08B8F0B-CFDD-4630-9CE0-C06CD8DDD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900" y="1260660"/>
            <a:ext cx="10968651" cy="4663062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Modulo 1: Variables y tipos de variables</a:t>
            </a:r>
          </a:p>
          <a:p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s-MX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Modulo 2: Cometarios y métodos String</a:t>
            </a:r>
          </a:p>
          <a:p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s-MX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Modulo 3: Capturar datos por consola </a:t>
            </a:r>
          </a:p>
          <a:p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s-MX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Modulo 4: Operaciones condicionales</a:t>
            </a:r>
          </a:p>
          <a:p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s-MX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Modulo 5: Switch y ciclos</a:t>
            </a:r>
          </a:p>
          <a:p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CO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141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CA8C31-5144-47CF-B69C-92BBB0F17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81" y="247679"/>
            <a:ext cx="10515600" cy="700277"/>
          </a:xfrm>
        </p:spPr>
        <p:txBody>
          <a:bodyPr/>
          <a:lstStyle/>
          <a:p>
            <a:r>
              <a:rPr lang="es-CO" b="1" dirty="0">
                <a:solidFill>
                  <a:schemeClr val="bg1"/>
                </a:solidFill>
                <a:latin typeface="Nasalization Rg" panose="020B0604020202020204" pitchFamily="34" charset="0"/>
              </a:rPr>
              <a:t>Metodología y recursos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77895FF1-0833-4E57-A0B9-225B23E27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0801" y="6176963"/>
            <a:ext cx="571500" cy="454343"/>
          </a:xfrm>
          <a:prstGeom prst="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A2E686F1-7890-4A18-B355-4F312A148D9A}"/>
              </a:ext>
            </a:extLst>
          </p:cNvPr>
          <p:cNvSpPr txBox="1">
            <a:spLocks/>
          </p:cNvSpPr>
          <p:nvPr/>
        </p:nvSpPr>
        <p:spPr>
          <a:xfrm>
            <a:off x="886680" y="1446905"/>
            <a:ext cx="9012694" cy="1370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 presentación y el código implementado en el curso están en el repositorio en GitHub:</a:t>
            </a:r>
            <a:endParaRPr lang="es-CO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CO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258593D-C404-4917-8801-5CDFB1B7F02D}"/>
              </a:ext>
            </a:extLst>
          </p:cNvPr>
          <p:cNvSpPr txBox="1"/>
          <p:nvPr/>
        </p:nvSpPr>
        <p:spPr>
          <a:xfrm>
            <a:off x="886680" y="2225785"/>
            <a:ext cx="95034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https://github.com/kattezapata/Fundamentos-de-programacion-con-Dart.git</a:t>
            </a:r>
            <a:endParaRPr lang="es-CO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CO" sz="2000" dirty="0"/>
          </a:p>
        </p:txBody>
      </p:sp>
      <p:pic>
        <p:nvPicPr>
          <p:cNvPr id="11" name="Imagen 10">
            <a:hlinkClick r:id="rId5"/>
            <a:extLst>
              <a:ext uri="{FF2B5EF4-FFF2-40B4-BE49-F238E27FC236}">
                <a16:creationId xmlns:a16="http://schemas.microsoft.com/office/drawing/2014/main" id="{F0E8E861-1587-4F9F-87DF-D39150CDA1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1865" y="1324701"/>
            <a:ext cx="2607365" cy="1466643"/>
          </a:xfrm>
          <a:prstGeom prst="rect">
            <a:avLst/>
          </a:prstGeom>
        </p:spPr>
      </p:pic>
      <p:sp>
        <p:nvSpPr>
          <p:cNvPr id="17" name="Subtítulo 2">
            <a:extLst>
              <a:ext uri="{FF2B5EF4-FFF2-40B4-BE49-F238E27FC236}">
                <a16:creationId xmlns:a16="http://schemas.microsoft.com/office/drawing/2014/main" id="{117DA6AA-C73C-4CF4-B84C-8F0439333289}"/>
              </a:ext>
            </a:extLst>
          </p:cNvPr>
          <p:cNvSpPr txBox="1">
            <a:spLocks/>
          </p:cNvSpPr>
          <p:nvPr/>
        </p:nvSpPr>
        <p:spPr>
          <a:xfrm>
            <a:off x="886680" y="3808900"/>
            <a:ext cx="9012694" cy="808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Clase en Google Classroom, sitio designado para plantear las dudas y preguntas que surjan en el curso:</a:t>
            </a:r>
            <a:endParaRPr lang="es-CO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s-CO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9326B25-FA48-4163-B4F3-9D3CBF1E0184}"/>
              </a:ext>
            </a:extLst>
          </p:cNvPr>
          <p:cNvSpPr txBox="1"/>
          <p:nvPr/>
        </p:nvSpPr>
        <p:spPr>
          <a:xfrm>
            <a:off x="886680" y="4733987"/>
            <a:ext cx="878936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https://classroom.google.com/c/NDA4Nzc0MjA4MTA0?cjc=do3dthm</a:t>
            </a:r>
            <a:endParaRPr lang="es-CO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CO" dirty="0"/>
          </a:p>
        </p:txBody>
      </p:sp>
      <p:sp>
        <p:nvSpPr>
          <p:cNvPr id="22" name="Subtítulo 2">
            <a:extLst>
              <a:ext uri="{FF2B5EF4-FFF2-40B4-BE49-F238E27FC236}">
                <a16:creationId xmlns:a16="http://schemas.microsoft.com/office/drawing/2014/main" id="{93A1905E-79E3-4C98-B526-B97CF1063A8C}"/>
              </a:ext>
            </a:extLst>
          </p:cNvPr>
          <p:cNvSpPr txBox="1">
            <a:spLocks/>
          </p:cNvSpPr>
          <p:nvPr/>
        </p:nvSpPr>
        <p:spPr>
          <a:xfrm>
            <a:off x="3515876" y="5411095"/>
            <a:ext cx="4245071" cy="808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Código de la clase: do3dthm </a:t>
            </a:r>
            <a:endParaRPr lang="es-CO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s-CO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084" name="Picture 12" descr="Google Classroom Logo - PNG y Vector">
            <a:hlinkClick r:id="rId7"/>
            <a:extLst>
              <a:ext uri="{FF2B5EF4-FFF2-40B4-BE49-F238E27FC236}">
                <a16:creationId xmlns:a16="http://schemas.microsoft.com/office/drawing/2014/main" id="{5C79A0FC-112B-4019-AD8B-DB411DA301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8" t="7140" r="7219" b="7724"/>
          <a:stretch/>
        </p:blipFill>
        <p:spPr bwMode="auto">
          <a:xfrm>
            <a:off x="10124661" y="3815506"/>
            <a:ext cx="1497495" cy="149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031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738579EA-EC7E-4843-A11F-62C009653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0801" y="6176963"/>
            <a:ext cx="571500" cy="454343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C5A24BD5-5C76-449C-80C4-A893D44BF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81" y="247679"/>
            <a:ext cx="10515600" cy="700277"/>
          </a:xfrm>
        </p:spPr>
        <p:txBody>
          <a:bodyPr/>
          <a:lstStyle/>
          <a:p>
            <a:r>
              <a:rPr lang="es-MX" b="1" dirty="0">
                <a:solidFill>
                  <a:schemeClr val="bg1"/>
                </a:solidFill>
                <a:latin typeface="Nasalization Rg" panose="020B0604020202020204" pitchFamily="34" charset="0"/>
              </a:rPr>
              <a:t>C</a:t>
            </a:r>
            <a:r>
              <a:rPr lang="es-CO" b="1" dirty="0">
                <a:solidFill>
                  <a:schemeClr val="bg1"/>
                </a:solidFill>
                <a:latin typeface="Nasalization Rg" panose="020B0604020202020204" pitchFamily="34" charset="0"/>
              </a:rPr>
              <a:t>onceptos importantes:</a:t>
            </a:r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D635486C-AFB7-4C2E-BA95-D040D54DF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270" y="1048624"/>
            <a:ext cx="10734531" cy="5128339"/>
          </a:xfrm>
        </p:spPr>
        <p:txBody>
          <a:bodyPr>
            <a:normAutofit lnSpcReduction="10000"/>
          </a:bodyPr>
          <a:lstStyle/>
          <a:p>
            <a:r>
              <a:rPr lang="es-MX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¿Qué es programar o programación?</a:t>
            </a:r>
          </a:p>
          <a:p>
            <a:pPr marL="0" indent="0">
              <a:buNone/>
            </a:pPr>
            <a:r>
              <a:rPr lang="es-MX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Programar es decirle al computador qué debe hacer y cómo lo debe hacer.</a:t>
            </a:r>
          </a:p>
          <a:p>
            <a:pPr marL="0" indent="0">
              <a:buNone/>
            </a:pPr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s-MX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¿Qué es un algoritmo?</a:t>
            </a:r>
          </a:p>
          <a:p>
            <a:pPr marL="0" indent="0">
              <a:buNone/>
            </a:pPr>
            <a:r>
              <a:rPr lang="es-MX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 algoritmo es una secuencia finita de instrucciones con el fin de solucionar un problema o hacer un cálculo. </a:t>
            </a:r>
          </a:p>
          <a:p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s-MX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¿Qué es un lenguaje de programación?</a:t>
            </a:r>
          </a:p>
          <a:p>
            <a:pPr marL="0" indent="0">
              <a:buNone/>
            </a:pPr>
            <a:r>
              <a:rPr lang="es-MX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 lenguaje de programación es un “idioma” que permite comunicarse con el computador.</a:t>
            </a:r>
            <a:endParaRPr lang="es-CO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264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738579EA-EC7E-4843-A11F-62C009653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0801" y="6176963"/>
            <a:ext cx="571500" cy="454343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C5A24BD5-5C76-449C-80C4-A893D44BF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81" y="247679"/>
            <a:ext cx="10515600" cy="700277"/>
          </a:xfrm>
        </p:spPr>
        <p:txBody>
          <a:bodyPr/>
          <a:lstStyle/>
          <a:p>
            <a:r>
              <a:rPr lang="es-MX" b="1" dirty="0">
                <a:solidFill>
                  <a:schemeClr val="bg1"/>
                </a:solidFill>
                <a:latin typeface="Nasalization Rg" panose="020B0604020202020204" pitchFamily="34" charset="0"/>
              </a:rPr>
              <a:t>E</a:t>
            </a:r>
            <a:r>
              <a:rPr lang="es-CO" b="1" dirty="0">
                <a:solidFill>
                  <a:schemeClr val="bg1"/>
                </a:solidFill>
                <a:latin typeface="Nasalization Rg" panose="020B0604020202020204" pitchFamily="34" charset="0"/>
              </a:rPr>
              <a:t>ntorno de programación</a:t>
            </a:r>
          </a:p>
        </p:txBody>
      </p:sp>
      <p:pic>
        <p:nvPicPr>
          <p:cNvPr id="2052" name="Picture 4" descr="Programowanie w trybie online w przeglądarce? Proste IDE zwane Repl.it –  Bystry Programista">
            <a:hlinkClick r:id="rId4"/>
            <a:extLst>
              <a:ext uri="{FF2B5EF4-FFF2-40B4-BE49-F238E27FC236}">
                <a16:creationId xmlns:a16="http://schemas.microsoft.com/office/drawing/2014/main" id="{FC161849-B86A-4415-B9AD-DAB81D325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487" y="1446723"/>
            <a:ext cx="4320209" cy="204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0FF50BB2-179A-4830-B7D4-D415BC6F8BD9}"/>
              </a:ext>
            </a:extLst>
          </p:cNvPr>
          <p:cNvSpPr txBox="1">
            <a:spLocks/>
          </p:cNvSpPr>
          <p:nvPr/>
        </p:nvSpPr>
        <p:spPr>
          <a:xfrm>
            <a:off x="6427306" y="1878285"/>
            <a:ext cx="5967368" cy="13706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</a:t>
            </a:r>
            <a:r>
              <a:rPr lang="es-CO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nline</a:t>
            </a:r>
          </a:p>
          <a:p>
            <a:r>
              <a:rPr lang="es-CO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Gratuita</a:t>
            </a:r>
          </a:p>
          <a:p>
            <a:r>
              <a:rPr lang="es-CO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Trabajo colaborativo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D6269210-6972-4852-AA78-8494A021077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190106" y="3667673"/>
            <a:ext cx="3137268" cy="646331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11200" u="sng" dirty="0">
                <a:solidFill>
                  <a:schemeClr val="bg1"/>
                </a:solidFill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https://replit.com</a:t>
            </a:r>
          </a:p>
          <a:p>
            <a:pPr marL="0" indent="0">
              <a:buNone/>
            </a:pPr>
            <a:b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</a:br>
            <a:endParaRPr lang="es-CO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EDA10144-4CD7-4856-B3A0-99B8A429E36E}"/>
              </a:ext>
            </a:extLst>
          </p:cNvPr>
          <p:cNvSpPr txBox="1">
            <a:spLocks/>
          </p:cNvSpPr>
          <p:nvPr/>
        </p:nvSpPr>
        <p:spPr>
          <a:xfrm>
            <a:off x="1444487" y="4806309"/>
            <a:ext cx="8163340" cy="137065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Pasos para iniciar:</a:t>
            </a:r>
          </a:p>
          <a:p>
            <a:pPr marL="514350" indent="-514350">
              <a:buAutoNum type="arabicPeriod"/>
            </a:pPr>
            <a:r>
              <a:rPr lang="es-MX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Crear una cuenta en </a:t>
            </a:r>
            <a:r>
              <a:rPr lang="es-MX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Replit</a:t>
            </a:r>
            <a:endParaRPr lang="es-MX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14350" indent="-514350">
              <a:buAutoNum type="arabicPeriod"/>
            </a:pPr>
            <a:r>
              <a:rPr lang="es-MX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Crear un repositorio en el lenguaje de programación Dart</a:t>
            </a:r>
          </a:p>
        </p:txBody>
      </p:sp>
    </p:spTree>
    <p:extLst>
      <p:ext uri="{BB962C8B-B14F-4D97-AF65-F5344CB8AC3E}">
        <p14:creationId xmlns:p14="http://schemas.microsoft.com/office/powerpoint/2010/main" val="3808794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F6FD75B2-A100-42FB-A05E-0D433052D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0801" y="6176963"/>
            <a:ext cx="571500" cy="454343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75FC13A5-9451-4B79-906A-0F45CA6F3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81" y="247679"/>
            <a:ext cx="10515600" cy="700277"/>
          </a:xfrm>
        </p:spPr>
        <p:txBody>
          <a:bodyPr/>
          <a:lstStyle/>
          <a:p>
            <a:r>
              <a:rPr lang="es-MX" b="1" dirty="0">
                <a:solidFill>
                  <a:schemeClr val="bg1"/>
                </a:solidFill>
                <a:latin typeface="Nasalization Rg" panose="020B0604020202020204" pitchFamily="34" charset="0"/>
              </a:rPr>
              <a:t>H</a:t>
            </a:r>
            <a:r>
              <a:rPr lang="es-CO" b="1" dirty="0">
                <a:solidFill>
                  <a:schemeClr val="bg1"/>
                </a:solidFill>
                <a:latin typeface="Nasalization Rg" panose="020B0604020202020204" pitchFamily="34" charset="0"/>
              </a:rPr>
              <a:t>ola mundo en Dart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26E3B50-3B74-44C0-BCEC-C0E8200CB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011" y="3736425"/>
            <a:ext cx="6045978" cy="1364781"/>
          </a:xfrm>
          <a:prstGeom prst="rect">
            <a:avLst/>
          </a:prstGeom>
        </p:spPr>
      </p:pic>
      <p:sp>
        <p:nvSpPr>
          <p:cNvPr id="11" name="Subtítulo 2">
            <a:extLst>
              <a:ext uri="{FF2B5EF4-FFF2-40B4-BE49-F238E27FC236}">
                <a16:creationId xmlns:a16="http://schemas.microsoft.com/office/drawing/2014/main" id="{67F91146-BBBB-43B5-B0DF-33390C89BC64}"/>
              </a:ext>
            </a:extLst>
          </p:cNvPr>
          <p:cNvSpPr txBox="1">
            <a:spLocks/>
          </p:cNvSpPr>
          <p:nvPr/>
        </p:nvSpPr>
        <p:spPr>
          <a:xfrm>
            <a:off x="1232453" y="1369352"/>
            <a:ext cx="9713844" cy="20596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Pasos:</a:t>
            </a:r>
          </a:p>
          <a:p>
            <a:pPr marL="514350" indent="-514350">
              <a:buAutoNum type="arabicPeriod"/>
            </a:pPr>
            <a:r>
              <a:rPr lang="es-MX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Creamos un nuevo archivo tipo Dart (</a:t>
            </a:r>
            <a:r>
              <a:rPr lang="es-MX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nombreArchivo.dart</a:t>
            </a:r>
            <a:r>
              <a:rPr lang="es-MX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).</a:t>
            </a:r>
          </a:p>
          <a:p>
            <a:pPr marL="514350" indent="-514350">
              <a:buAutoNum type="arabicPeriod"/>
            </a:pPr>
            <a:r>
              <a:rPr lang="es-MX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Creamos la función principal o función </a:t>
            </a:r>
            <a:r>
              <a:rPr lang="es-MX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main</a:t>
            </a:r>
            <a:r>
              <a:rPr lang="es-MX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514350" indent="-514350">
              <a:buAutoNum type="arabicPeriod"/>
            </a:pPr>
            <a:r>
              <a:rPr lang="es-MX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Dentro del método llamamos a la función </a:t>
            </a:r>
            <a:r>
              <a:rPr lang="es-MX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print</a:t>
            </a:r>
            <a:r>
              <a:rPr lang="es-MX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4777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F6FD75B2-A100-42FB-A05E-0D433052D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0801" y="6176963"/>
            <a:ext cx="571500" cy="454343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75FC13A5-9451-4B79-906A-0F45CA6F3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81" y="247679"/>
            <a:ext cx="10515600" cy="700277"/>
          </a:xfrm>
        </p:spPr>
        <p:txBody>
          <a:bodyPr/>
          <a:lstStyle/>
          <a:p>
            <a:r>
              <a:rPr lang="es-MX" b="1" dirty="0">
                <a:solidFill>
                  <a:schemeClr val="bg1"/>
                </a:solidFill>
                <a:latin typeface="Nasalization Rg" panose="020B0604020202020204" pitchFamily="34" charset="0"/>
              </a:rPr>
              <a:t>Como ejecutar archivos en </a:t>
            </a:r>
            <a:r>
              <a:rPr lang="es-MX" b="1" dirty="0" err="1">
                <a:solidFill>
                  <a:schemeClr val="bg1"/>
                </a:solidFill>
                <a:latin typeface="Nasalization Rg" panose="020B0604020202020204" pitchFamily="34" charset="0"/>
              </a:rPr>
              <a:t>Replit</a:t>
            </a:r>
            <a:endParaRPr lang="es-CO" b="1" dirty="0">
              <a:solidFill>
                <a:schemeClr val="bg1"/>
              </a:solidFill>
              <a:latin typeface="Nasalization Rg" panose="020B0604020202020204" pitchFamily="34" charset="0"/>
            </a:endParaRP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67F91146-BBBB-43B5-B0DF-33390C89BC64}"/>
              </a:ext>
            </a:extLst>
          </p:cNvPr>
          <p:cNvSpPr txBox="1">
            <a:spLocks/>
          </p:cNvSpPr>
          <p:nvPr/>
        </p:nvSpPr>
        <p:spPr>
          <a:xfrm>
            <a:off x="1232453" y="1369352"/>
            <a:ext cx="9713844" cy="20596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Pasos:</a:t>
            </a:r>
          </a:p>
          <a:p>
            <a:pPr marL="514350" indent="-514350">
              <a:buAutoNum type="arabicPeriod"/>
            </a:pPr>
            <a:r>
              <a:rPr lang="es-MX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Creamos un nuevo archivo llamado “.</a:t>
            </a:r>
            <a:r>
              <a:rPr lang="es-MX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replit</a:t>
            </a:r>
            <a:r>
              <a:rPr lang="es-MX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”.</a:t>
            </a:r>
          </a:p>
          <a:p>
            <a:pPr marL="514350" indent="-514350">
              <a:buAutoNum type="arabicPeriod"/>
            </a:pPr>
            <a:r>
              <a:rPr lang="es-MX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Especificamos cuál lenguaje estamos usando.</a:t>
            </a:r>
          </a:p>
          <a:p>
            <a:pPr marL="514350" indent="-514350">
              <a:buAutoNum type="arabicPeriod"/>
            </a:pPr>
            <a:r>
              <a:rPr lang="es-MX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Especificamos el nombre del archivo que queremos ejecutar.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0DD4AB9-0840-4A5A-B4C3-FA5CADDFC2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08"/>
          <a:stretch/>
        </p:blipFill>
        <p:spPr>
          <a:xfrm>
            <a:off x="2404931" y="4055165"/>
            <a:ext cx="7382137" cy="89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0633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3515</TotalTime>
  <Words>992</Words>
  <Application>Microsoft Office PowerPoint</Application>
  <PresentationFormat>Panorámica</PresentationFormat>
  <Paragraphs>162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3" baseType="lpstr">
      <vt:lpstr>Calibri</vt:lpstr>
      <vt:lpstr>Arial</vt:lpstr>
      <vt:lpstr>Nasalization Rg</vt:lpstr>
      <vt:lpstr>Roboto</vt:lpstr>
      <vt:lpstr>Calibri Light</vt:lpstr>
      <vt:lpstr>Arial</vt:lpstr>
      <vt:lpstr>Tema de Office</vt:lpstr>
      <vt:lpstr>Fundamentos de programación con Dart</vt:lpstr>
      <vt:lpstr>Presentación del curso</vt:lpstr>
      <vt:lpstr>Presentación del curso</vt:lpstr>
      <vt:lpstr>Presentación de PowerPoint</vt:lpstr>
      <vt:lpstr>Metodología y recursos</vt:lpstr>
      <vt:lpstr>Conceptos importantes:</vt:lpstr>
      <vt:lpstr>Entorno de programación</vt:lpstr>
      <vt:lpstr>Hola mundo en Dart</vt:lpstr>
      <vt:lpstr>Como ejecutar archivos en Replit</vt:lpstr>
      <vt:lpstr>Variables</vt:lpstr>
      <vt:lpstr>Variables</vt:lpstr>
      <vt:lpstr>Variables</vt:lpstr>
      <vt:lpstr>Tipos de variables</vt:lpstr>
      <vt:lpstr>Tipos de variables</vt:lpstr>
      <vt:lpstr>Comentarios en Dart</vt:lpstr>
      <vt:lpstr>Métodos String</vt:lpstr>
      <vt:lpstr>Métodos String</vt:lpstr>
      <vt:lpstr>Capturar datos por consola</vt:lpstr>
      <vt:lpstr>Operaciones condicionales</vt:lpstr>
      <vt:lpstr>Operaciones condicionales</vt:lpstr>
      <vt:lpstr>Operaciones condicionales</vt:lpstr>
      <vt:lpstr>Ciclos</vt:lpstr>
      <vt:lpstr>Ciclos</vt:lpstr>
      <vt:lpstr>Switch</vt:lpstr>
      <vt:lpstr>Referencias</vt:lpstr>
      <vt:lpstr>Muchas 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Nombre del curso</dc:title>
  <dc:creator>Valentina Movil Sandoval</dc:creator>
  <cp:lastModifiedBy>Laura Katterine Zapata Rendon</cp:lastModifiedBy>
  <cp:revision>11</cp:revision>
  <dcterms:created xsi:type="dcterms:W3CDTF">2021-10-02T22:36:35Z</dcterms:created>
  <dcterms:modified xsi:type="dcterms:W3CDTF">2021-10-19T21:59:24Z</dcterms:modified>
</cp:coreProperties>
</file>